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510" r:id="rId5"/>
    <p:sldId id="756" r:id="rId7"/>
    <p:sldId id="757" r:id="rId8"/>
    <p:sldId id="758" r:id="rId9"/>
    <p:sldId id="759" r:id="rId10"/>
    <p:sldId id="760" r:id="rId11"/>
    <p:sldId id="762" r:id="rId12"/>
    <p:sldId id="763" r:id="rId13"/>
    <p:sldId id="765" r:id="rId14"/>
    <p:sldId id="766" r:id="rId15"/>
    <p:sldId id="767" r:id="rId16"/>
    <p:sldId id="768" r:id="rId17"/>
    <p:sldId id="769" r:id="rId18"/>
    <p:sldId id="770" r:id="rId19"/>
    <p:sldId id="771" r:id="rId20"/>
    <p:sldId id="772" r:id="rId21"/>
    <p:sldId id="773" r:id="rId22"/>
    <p:sldId id="774" r:id="rId23"/>
    <p:sldId id="775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95960" y="1708150"/>
            <a:ext cx="532257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5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废气再循环控制系统与二次空气供给系统</a:t>
            </a:r>
            <a:endParaRPr lang="zh-CN" altLang="zh-CN" sz="54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2070"/>
          <a:stretch>
            <a:fillRect/>
          </a:stretch>
        </p:blipFill>
        <p:spPr>
          <a:xfrm>
            <a:off x="4234815" y="1898650"/>
            <a:ext cx="2914650" cy="3853180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617538" y="6543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146415" y="1898650"/>
            <a:ext cx="2978150" cy="748665"/>
          </a:xfrm>
          <a:prstGeom prst="wedgeRoundRectCallout">
            <a:avLst>
              <a:gd name="adj1" fmla="val -73880"/>
              <a:gd name="adj2" fmla="val 4567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en-US" altLang="zh-CN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电位计式传感器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2440" y="1026795"/>
            <a:ext cx="3775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EGR阀开度传感器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4" name="圆角矩形标注 34823"/>
          <p:cNvSpPr/>
          <p:nvPr/>
        </p:nvSpPr>
        <p:spPr>
          <a:xfrm>
            <a:off x="495300" y="2301875"/>
            <a:ext cx="3402965" cy="2254250"/>
          </a:xfrm>
          <a:prstGeom prst="wedgeRoundRectCallout">
            <a:avLst>
              <a:gd name="adj1" fmla="val 84260"/>
              <a:gd name="adj2" fmla="val 4335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EGR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阀膜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片带动EGR阀开度传感器的滑动触点移动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，将EGR阀开度的变化转变为电压的变化</a:t>
            </a:r>
            <a:endParaRPr 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034655" y="3913505"/>
            <a:ext cx="3089275" cy="2268220"/>
          </a:xfrm>
          <a:prstGeom prst="wedgeRoundRectCallout">
            <a:avLst>
              <a:gd name="adj1" fmla="val -78304"/>
              <a:gd name="adj2" fmla="val -1545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ECU根据转速、负荷、冷却液温度以及节气门位置等信号确定所需要的EGR阀开度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3482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617538" y="6543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641465" y="1637665"/>
            <a:ext cx="2148840" cy="717550"/>
          </a:xfrm>
          <a:prstGeom prst="wedgeRoundRectCallout">
            <a:avLst>
              <a:gd name="adj1" fmla="val -73880"/>
              <a:gd name="adj2" fmla="val 45674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en-US" altLang="zh-CN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一般检查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45100" y="1026795"/>
            <a:ext cx="3775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EGR系统检修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009765" y="2844800"/>
            <a:ext cx="4081780" cy="1483360"/>
          </a:xfrm>
          <a:prstGeom prst="wedgeRoundRectCallout">
            <a:avLst>
              <a:gd name="adj1" fmla="val -68528"/>
              <a:gd name="adj2" fmla="val -406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怠速时，拆下EGR阀上的真空软管，转速应无变化，真空管口应无吸力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9365" y="2138680"/>
            <a:ext cx="4155440" cy="355219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7009765" y="4679950"/>
            <a:ext cx="4081780" cy="1459230"/>
          </a:xfrm>
          <a:prstGeom prst="wedgeRoundRectCallout">
            <a:avLst>
              <a:gd name="adj1" fmla="val -71904"/>
              <a:gd name="adj2" fmla="val -4648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转速达2500r／min以上，拆下此真空软管，转速应明显升高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7575" y="2446655"/>
            <a:ext cx="2737485" cy="3257550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617538" y="6543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835265" y="1637665"/>
            <a:ext cx="2715895" cy="717550"/>
          </a:xfrm>
          <a:prstGeom prst="wedgeRoundRectCallout">
            <a:avLst>
              <a:gd name="adj1" fmla="val -73880"/>
              <a:gd name="adj2" fmla="val 45674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EGR电磁阀检查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45100" y="1026795"/>
            <a:ext cx="3775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EGR系统检修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754505" y="2842260"/>
            <a:ext cx="2393950" cy="960755"/>
          </a:xfrm>
          <a:prstGeom prst="wedgeRoundRectCallout">
            <a:avLst>
              <a:gd name="adj1" fmla="val 98355"/>
              <a:gd name="adj2" fmla="val -4887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从此侧吹入空气应不通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754505" y="4758055"/>
            <a:ext cx="2393950" cy="946150"/>
          </a:xfrm>
          <a:prstGeom prst="wedgeRoundRectCallout">
            <a:avLst>
              <a:gd name="adj1" fmla="val 102811"/>
              <a:gd name="adj2" fmla="val 4000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从此侧吹入空气应通畅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835265" y="3956685"/>
            <a:ext cx="3223260" cy="1467485"/>
          </a:xfrm>
          <a:prstGeom prst="wedgeRoundRectCallout">
            <a:avLst>
              <a:gd name="adj1" fmla="val -68045"/>
              <a:gd name="adj2" fmla="val -4277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冷态下测量电磁阀电阻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阻值应为</a:t>
            </a:r>
            <a:r>
              <a:rPr lang="en-US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33～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39Ω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6815" y="1894840"/>
            <a:ext cx="2362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电磁阀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通电时：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1610" y="5892165"/>
            <a:ext cx="4758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电磁阀通电时，与上述情况相反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  <p:bldP spid="8" grpId="0" bldLvl="0" animBg="1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2377440"/>
            <a:ext cx="5770245" cy="3556000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617538" y="6543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386445" y="1487170"/>
            <a:ext cx="2348230" cy="717550"/>
          </a:xfrm>
          <a:prstGeom prst="wedgeRoundRectCallout">
            <a:avLst>
              <a:gd name="adj1" fmla="val -73880"/>
              <a:gd name="adj2" fmla="val 45674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EGR阀检查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45100" y="1026795"/>
            <a:ext cx="3775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EGR系统检修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45" name="圆角矩形标注 61444"/>
          <p:cNvSpPr/>
          <p:nvPr/>
        </p:nvSpPr>
        <p:spPr>
          <a:xfrm>
            <a:off x="1887220" y="2215515"/>
            <a:ext cx="2010410" cy="647700"/>
          </a:xfrm>
          <a:prstGeom prst="wedgeRoundRectCallout">
            <a:avLst>
              <a:gd name="adj1" fmla="val 58901"/>
              <a:gd name="adj2" fmla="val 18313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lIns="0" rIns="0" anchor="ctr" anchorCtr="1"/>
          <a:p>
            <a:pPr algn="ctr"/>
            <a:r>
              <a:rPr lang="en-US" altLang="zh-CN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EGR</a:t>
            </a: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阀应开启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446" name="圆角矩形标注 61445"/>
          <p:cNvSpPr/>
          <p:nvPr/>
        </p:nvSpPr>
        <p:spPr>
          <a:xfrm>
            <a:off x="1148715" y="4754245"/>
            <a:ext cx="2029460" cy="719455"/>
          </a:xfrm>
          <a:prstGeom prst="wedgeRoundRectCallout">
            <a:avLst>
              <a:gd name="adj1" fmla="val 67935"/>
              <a:gd name="adj2" fmla="val -133000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lIns="0" rIns="0" anchor="ctr" anchorCtr="1"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EGR</a:t>
            </a: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阀应关闭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447" name="圆角矩形标注 61446"/>
          <p:cNvSpPr/>
          <p:nvPr/>
        </p:nvSpPr>
        <p:spPr>
          <a:xfrm>
            <a:off x="5122863" y="1948815"/>
            <a:ext cx="1582737" cy="576263"/>
          </a:xfrm>
          <a:prstGeom prst="wedgeRoundRectCallout">
            <a:avLst>
              <a:gd name="adj1" fmla="val 35837"/>
              <a:gd name="adj2" fmla="val 9931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</a:extLst>
        </p:spPr>
        <p:txBody>
          <a:bodyPr anchor="ctr" anchorCtr="1"/>
          <a:p>
            <a:pPr algn="ctr"/>
            <a:r>
              <a:rPr lang="en-US" altLang="zh-CN" sz="2000" b="1" err="1">
                <a:latin typeface="楷体_GB2312" panose="02010609030101010101" pitchFamily="1" charset="-122"/>
                <a:ea typeface="楷体_GB2312" panose="02010609030101010101" pitchFamily="1" charset="-122"/>
              </a:rPr>
              <a:t>15 kPa</a:t>
            </a:r>
            <a:endParaRPr lang="en-US" altLang="zh-CN" sz="20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448" name="圆角矩形标注 61447"/>
          <p:cNvSpPr/>
          <p:nvPr/>
        </p:nvSpPr>
        <p:spPr>
          <a:xfrm>
            <a:off x="6252210" y="5473700"/>
            <a:ext cx="1582738" cy="576263"/>
          </a:xfrm>
          <a:prstGeom prst="wedgeRoundRectCallout">
            <a:avLst>
              <a:gd name="adj1" fmla="val -27452"/>
              <a:gd name="adj2" fmla="val -356005"/>
              <a:gd name="adj3" fmla="val 16667"/>
            </a:avLst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txBody>
          <a:bodyPr anchor="ctr" anchorCtr="1"/>
          <a:p>
            <a:pPr algn="ctr"/>
            <a:r>
              <a:rPr lang="en-US" altLang="zh-CN" sz="2000" b="1" err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0 kPa</a:t>
            </a:r>
            <a:endParaRPr lang="en-US" altLang="zh-CN" sz="2000" b="1" err="1">
              <a:solidFill>
                <a:schemeClr val="tx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1445" grpId="0" bldLvl="0" animBg="1"/>
      <p:bldP spid="61446" grpId="0" bldLvl="0" animBg="1"/>
      <p:bldP spid="61447" grpId="0" bldLvl="0" animBg="1"/>
      <p:bldP spid="6144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82795" y="2519045"/>
            <a:ext cx="6589395" cy="2237958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90"/>
              <a:ext cx="95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70000"/>
                </a:lnSpc>
              </a:pP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在一定工況下，将新鲜空气送入排气管，促使度气中HC进一步氧化，从而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降低CO和HC的排放量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，同时加快三元催化转换器的升温。</a:t>
              </a:r>
              <a:endParaRPr lang="zh-CN" altLang="zh-CN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二次空气供给系统</a:t>
            </a: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二次空气供给系统</a:t>
            </a: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219"/>
          <a:stretch>
            <a:fillRect/>
          </a:stretch>
        </p:blipFill>
        <p:spPr>
          <a:xfrm>
            <a:off x="3236595" y="1477645"/>
            <a:ext cx="5149850" cy="461962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335655" y="1736725"/>
            <a:ext cx="1409700" cy="4184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244465" y="1477645"/>
            <a:ext cx="1271905" cy="3168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621780" y="1477645"/>
            <a:ext cx="1348740" cy="3168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235825" y="2048510"/>
            <a:ext cx="611505" cy="5251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335655" y="3364865"/>
            <a:ext cx="1409700" cy="4184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335655" y="3901440"/>
            <a:ext cx="1071880" cy="3727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335655" y="4393565"/>
            <a:ext cx="857250" cy="342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35655" y="4869180"/>
            <a:ext cx="1409700" cy="3727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标注 12"/>
          <p:cNvSpPr/>
          <p:nvPr/>
        </p:nvSpPr>
        <p:spPr>
          <a:xfrm>
            <a:off x="9074150" y="1794510"/>
            <a:ext cx="2689225" cy="1628140"/>
          </a:xfrm>
          <a:prstGeom prst="wedgeRoundRectCallout">
            <a:avLst>
              <a:gd name="adj1" fmla="val -72054"/>
              <a:gd name="adj2" fmla="val 3603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降低发动机冷起动阶段有害物质的排放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95275" y="3072765"/>
            <a:ext cx="2428240" cy="1429385"/>
          </a:xfrm>
          <a:prstGeom prst="wedgeRoundRectCallout">
            <a:avLst>
              <a:gd name="adj1" fmla="val 56929"/>
              <a:gd name="adj2" fmla="val 8505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缩短了催化反应器的起动时间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二次空气供给系统</a:t>
            </a: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219"/>
          <a:stretch>
            <a:fillRect/>
          </a:stretch>
        </p:blipFill>
        <p:spPr>
          <a:xfrm>
            <a:off x="3236595" y="1477645"/>
            <a:ext cx="5149850" cy="4619625"/>
          </a:xfrm>
          <a:prstGeom prst="rect">
            <a:avLst/>
          </a:prstGeom>
        </p:spPr>
      </p:pic>
      <p:sp>
        <p:nvSpPr>
          <p:cNvPr id="13" name="圆角矩形标注 12"/>
          <p:cNvSpPr/>
          <p:nvPr/>
        </p:nvSpPr>
        <p:spPr>
          <a:xfrm>
            <a:off x="8386445" y="1118870"/>
            <a:ext cx="1906905" cy="585470"/>
          </a:xfrm>
          <a:prstGeom prst="wedgeRoundRectCallout">
            <a:avLst>
              <a:gd name="adj1" fmla="val -72054"/>
              <a:gd name="adj2" fmla="val 3603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0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蓄电池供电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927735" y="1905635"/>
            <a:ext cx="1979930" cy="984250"/>
          </a:xfrm>
          <a:prstGeom prst="wedgeRoundRectCallout">
            <a:avLst>
              <a:gd name="adj1" fmla="val 78640"/>
              <a:gd name="adj2" fmla="val -77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ECU控制搭铁回路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44220" y="3736340"/>
            <a:ext cx="2393950" cy="1177290"/>
          </a:xfrm>
          <a:prstGeom prst="wedgeRoundRectCallout">
            <a:avLst>
              <a:gd name="adj1" fmla="val 158302"/>
              <a:gd name="adj2" fmla="val -88565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en-US" sz="24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不通电时，关闭；</a:t>
            </a:r>
            <a:endParaRPr lang="zh-CN" altLang="en-US" sz="2400" spc="1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通电时，打开</a:t>
            </a:r>
            <a:endParaRPr lang="zh-CN" altLang="en-US" sz="2400" spc="1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8877935" y="3966210"/>
            <a:ext cx="2393950" cy="1177290"/>
          </a:xfrm>
          <a:prstGeom prst="wedgeRoundRectCallout">
            <a:avLst>
              <a:gd name="adj1" fmla="val -77718"/>
              <a:gd name="adj2" fmla="val -126375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altLang="en-US" sz="24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将新鲜空气强制送入排气管</a:t>
            </a:r>
            <a:endParaRPr lang="zh-CN" altLang="en-US" sz="2400" spc="1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595" y="1612265"/>
            <a:ext cx="7497445" cy="41243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4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二次空气供给系统</a:t>
            </a: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219"/>
          <a:stretch>
            <a:fillRect/>
          </a:stretch>
        </p:blipFill>
        <p:spPr>
          <a:xfrm>
            <a:off x="3374390" y="1600835"/>
            <a:ext cx="5149850" cy="4619625"/>
          </a:xfrm>
          <a:prstGeom prst="rect">
            <a:avLst/>
          </a:prstGeom>
        </p:spPr>
      </p:pic>
      <p:sp>
        <p:nvSpPr>
          <p:cNvPr id="13" name="圆角矩形标注 12"/>
          <p:cNvSpPr/>
          <p:nvPr/>
        </p:nvSpPr>
        <p:spPr>
          <a:xfrm>
            <a:off x="8616315" y="1011555"/>
            <a:ext cx="2366645" cy="881380"/>
          </a:xfrm>
          <a:prstGeom prst="wedgeRoundRectCallout">
            <a:avLst>
              <a:gd name="adj1" fmla="val -72054"/>
              <a:gd name="adj2" fmla="val 3603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0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电阻一般应为36～44Ω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1555" y="1710690"/>
            <a:ext cx="2362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电磁阀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通电时：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82370" y="5892165"/>
            <a:ext cx="4758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电磁阀通电时，与上述情况相反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8877935" y="3318510"/>
            <a:ext cx="2393950" cy="960755"/>
          </a:xfrm>
          <a:prstGeom prst="wedgeRoundRectCallout">
            <a:avLst>
              <a:gd name="adj1" fmla="val -117161"/>
              <a:gd name="adj2" fmla="val -14147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从此侧吹入空气应不通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744220" y="3114675"/>
            <a:ext cx="2393950" cy="946150"/>
          </a:xfrm>
          <a:prstGeom prst="wedgeRoundRectCallout">
            <a:avLst>
              <a:gd name="adj1" fmla="val 179787"/>
              <a:gd name="adj2" fmla="val -14181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从此侧吹入空气应通畅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/>
      <p:bldP spid="12" grpId="0"/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二次空气供给系统</a:t>
            </a:r>
            <a:endParaRPr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1965" y="1882775"/>
            <a:ext cx="7579360" cy="42500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小结</a:t>
              </a:r>
              <a:endParaRPr kumimoji="0" lang="zh-CN" altLang="en-US" sz="36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21480" y="1222375"/>
            <a:ext cx="70288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EGR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抑制NOx的生成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，但循环量过度会影响正常运行，因此，ECU根据发动机运行工况进行EGR率控制，控制形式主要有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开环控制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闭环控制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两种类型。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1480" y="3787140"/>
            <a:ext cx="70288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二次空气供给系统将新鲜空气送入排气管，促使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废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气中HC进一步氧化，从而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降低CO和HC的排放量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，同时</a:t>
            </a:r>
            <a:r>
              <a: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加快三元催化转换器的升温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，但只在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冷起动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热启动后怠速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两种工况下工作一段时间。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2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8035" y="3177540"/>
            <a:ext cx="6389370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气缸内最高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温度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越高，排出的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NOx量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越多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23720" y="3177540"/>
            <a:ext cx="13512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NOx</a:t>
            </a:r>
            <a:endParaRPr 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8" grpId="0"/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74870" y="2519045"/>
            <a:ext cx="6497320" cy="1998345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90"/>
              <a:ext cx="9533" cy="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70000"/>
                </a:lnSpc>
              </a:pP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将适量的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废气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重新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引入气缸内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参加燃烧，从而降低气缸内的最高温度，以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减少NOx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的排放量。</a:t>
              </a:r>
              <a:endParaRPr lang="zh-CN" altLang="zh-CN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2371703" y="251953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EGR</a:t>
              </a:r>
              <a:endParaRPr kumimoji="0" lang="en-US" altLang="zh-CN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259195" y="1641475"/>
            <a:ext cx="3456305" cy="1333500"/>
          </a:xfrm>
          <a:prstGeom prst="wedgeRoundRectCallout">
            <a:avLst>
              <a:gd name="adj1" fmla="val -83014"/>
              <a:gd name="adj2" fmla="val 5661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循环量过度将会影响正常运行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120765" y="3949065"/>
            <a:ext cx="4039235" cy="1963420"/>
          </a:xfrm>
          <a:prstGeom prst="wedgeRoundRectCallout">
            <a:avLst>
              <a:gd name="adj1" fmla="val -75907"/>
              <a:gd name="adj2" fmla="val -3104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根据</a:t>
            </a:r>
            <a:r>
              <a:rPr lang="zh-CN" altLang="en-US" sz="2400" b="1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工况条件的变化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自动调节参与再循环的废气量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4450058" y="194803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EGR</a:t>
              </a:r>
              <a:endParaRPr kumimoji="0" lang="en-US" altLang="zh-CN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717790" y="1250950"/>
            <a:ext cx="3456305" cy="1333500"/>
          </a:xfrm>
          <a:prstGeom prst="wedgeRoundRectCallout">
            <a:avLst>
              <a:gd name="adj1" fmla="val -62125"/>
              <a:gd name="adj2" fmla="val 48523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废气再循环程度用</a:t>
            </a:r>
            <a:r>
              <a:rPr lang="zh-CN" altLang="en-US" sz="2400" b="1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EGR率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来表示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2143" y="4838700"/>
            <a:ext cx="808037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60000"/>
              </a:lnSpc>
            </a:pPr>
            <a:r>
              <a:rPr lang="zh-CN" altLang="en-US" sz="2400" b="1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E</a:t>
            </a:r>
            <a:r>
              <a:rPr lang="en-US" altLang="zh-CN" sz="2400" b="1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G</a:t>
            </a:r>
            <a:r>
              <a:rPr lang="zh-CN" altLang="en-US" sz="2400" b="1" spc="300" dirty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R率＝［EGR量／（进气量＋EGR量）］x100％</a:t>
            </a:r>
            <a:endParaRPr lang="zh-CN" altLang="en-US" sz="2400" b="1" spc="300" dirty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2162153" y="211694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EGR</a:t>
              </a:r>
              <a:endParaRPr kumimoji="0" lang="en-US" altLang="zh-CN" sz="32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5659755" y="1972945"/>
            <a:ext cx="3931285" cy="960120"/>
          </a:xfrm>
          <a:prstGeom prst="wedgeRoundRectCallout">
            <a:avLst>
              <a:gd name="adj1" fmla="val -64084"/>
              <a:gd name="adj2" fmla="val 5972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b="1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开环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控制废气再循环系统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659755" y="3711575"/>
            <a:ext cx="3931285" cy="1012190"/>
          </a:xfrm>
          <a:prstGeom prst="wedgeRoundRectCallout">
            <a:avLst>
              <a:gd name="adj1" fmla="val -62125"/>
              <a:gd name="adj2" fmla="val -4471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b="1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闭环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控制废气再循环系统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5367" name="图片 3533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35" y="1821815"/>
            <a:ext cx="5676265" cy="413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"/>
          <p:cNvSpPr/>
          <p:nvPr/>
        </p:nvSpPr>
        <p:spPr>
          <a:xfrm>
            <a:off x="617538" y="6543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637905" y="3785235"/>
            <a:ext cx="2978150" cy="1470025"/>
          </a:xfrm>
          <a:prstGeom prst="wedgeRoundRectCallout">
            <a:avLst>
              <a:gd name="adj1" fmla="val -72345"/>
              <a:gd name="adj2" fmla="val -3846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只受ECU预先设置好的程序控制，</a:t>
            </a:r>
            <a:r>
              <a:rPr lang="zh-CN" altLang="en-US" sz="2400" b="1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无反馈信号</a:t>
            </a:r>
            <a:endParaRPr lang="zh-CN" altLang="en-US" sz="2400" b="1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2440" y="102679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开环控制系统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83155" y="2334260"/>
            <a:ext cx="918845" cy="4184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566535" y="1915795"/>
            <a:ext cx="1057275" cy="4184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824" name="圆角矩形标注 34823"/>
          <p:cNvSpPr/>
          <p:nvPr/>
        </p:nvSpPr>
        <p:spPr>
          <a:xfrm>
            <a:off x="462280" y="4051935"/>
            <a:ext cx="2160270" cy="1619885"/>
          </a:xfrm>
          <a:prstGeom prst="wedgeRoundRectCallout">
            <a:avLst>
              <a:gd name="adj1" fmla="val 45443"/>
              <a:gd name="adj2" fmla="val -135812"/>
              <a:gd name="adj3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通过控制EGR阀的开度来控制废气再循环量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637905" y="1650365"/>
            <a:ext cx="2383790" cy="683895"/>
          </a:xfrm>
          <a:prstGeom prst="wedgeRoundRectCallout">
            <a:avLst>
              <a:gd name="adj1" fmla="val -87872"/>
              <a:gd name="adj2" fmla="val 32544"/>
              <a:gd name="adj3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2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开闭由ECU控制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  <p:bldP spid="6" grpId="0" bldLvl="0" animBg="1"/>
      <p:bldP spid="3482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5367" name="图片 3533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8440" y="1960245"/>
            <a:ext cx="5676265" cy="413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"/>
          <p:cNvSpPr/>
          <p:nvPr/>
        </p:nvSpPr>
        <p:spPr>
          <a:xfrm>
            <a:off x="617538" y="6543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161655" y="1960245"/>
            <a:ext cx="3355975" cy="1224280"/>
          </a:xfrm>
          <a:prstGeom prst="wedgeRoundRectCallout">
            <a:avLst>
              <a:gd name="adj1" fmla="val -76017"/>
              <a:gd name="adj2" fmla="val 4429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最佳EGR率已存入发动机ECU的ROM中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2440" y="102679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开环控制系统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731760" y="4156710"/>
            <a:ext cx="4031615" cy="1802765"/>
          </a:xfrm>
          <a:prstGeom prst="wedgeRoundRectCallout">
            <a:avLst>
              <a:gd name="adj1" fmla="val -61686"/>
              <a:gd name="adj2" fmla="val -2485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0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ECU根据冷却液温度、节气门开度、转速及起动等信号确定工况，控制EGR阀的开度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6391" name="图片 3543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125" y="1915795"/>
            <a:ext cx="5078095" cy="3783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"/>
          <p:cNvSpPr/>
          <p:nvPr/>
        </p:nvSpPr>
        <p:spPr>
          <a:xfrm>
            <a:off x="617538" y="65436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废气再循环控制系统</a:t>
            </a:r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EGR</a:t>
            </a:r>
            <a:endParaRPr 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637905" y="3785235"/>
            <a:ext cx="2978150" cy="1915160"/>
          </a:xfrm>
          <a:prstGeom prst="wedgeRoundRectCallout">
            <a:avLst>
              <a:gd name="adj1" fmla="val -72345"/>
              <a:gd name="adj2" fmla="val -3846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ECU以EGR率或EGR阀开度传感器作为反馈信号实现闭环控制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2440" y="102679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闭环控制系统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27730" y="3598545"/>
            <a:ext cx="948690" cy="4527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824" name="圆角矩形标注 34823"/>
          <p:cNvSpPr/>
          <p:nvPr/>
        </p:nvSpPr>
        <p:spPr>
          <a:xfrm>
            <a:off x="617855" y="4527550"/>
            <a:ext cx="2160270" cy="1619885"/>
          </a:xfrm>
          <a:prstGeom prst="wedgeRoundRectCallout">
            <a:avLst>
              <a:gd name="adj1" fmla="val 73162"/>
              <a:gd name="adj2" fmla="val -8085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根据EGR开度传感器的反馈信号修正电磁阀的开度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8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  <p:bldP spid="3482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1216</Words>
  <Application>WPS 演示</Application>
  <PresentationFormat>宽屏</PresentationFormat>
  <Paragraphs>161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楷体_GB2312</vt:lpstr>
      <vt:lpstr>新宋体</vt:lpstr>
      <vt:lpstr>华文琥珀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98</cp:revision>
  <dcterms:created xsi:type="dcterms:W3CDTF">2018-12-17T02:56:00Z</dcterms:created>
  <dcterms:modified xsi:type="dcterms:W3CDTF">2025-01-08T07:29:21Z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3D4537C3B71F4C9F8F44D26AE970FA09_12</vt:lpwstr>
  </property>
</Properties>
</file>